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7" r:id="rId1"/>
  </p:sldMasterIdLst>
  <p:notesMasterIdLst>
    <p:notesMasterId r:id="rId10"/>
  </p:notesMasterIdLst>
  <p:handoutMasterIdLst>
    <p:handoutMasterId r:id="rId11"/>
  </p:handoutMasterIdLst>
  <p:sldIdLst>
    <p:sldId id="257" r:id="rId2"/>
    <p:sldId id="292" r:id="rId3"/>
    <p:sldId id="293" r:id="rId4"/>
    <p:sldId id="294" r:id="rId5"/>
    <p:sldId id="295" r:id="rId6"/>
    <p:sldId id="296" r:id="rId7"/>
    <p:sldId id="291" r:id="rId8"/>
    <p:sldId id="298" r:id="rId9"/>
  </p:sldIdLst>
  <p:sldSz cx="9144000" cy="6858000" type="screen4x3"/>
  <p:notesSz cx="6946900" cy="10083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EF8064E-0F54-4ECA-90CF-AF68F2373104}">
          <p14:sldIdLst>
            <p14:sldId id="257"/>
          </p14:sldIdLst>
        </p14:section>
        <p14:section name="Introduction" id="{CB7F1616-82D2-41DD-AAAF-78691C30BB33}">
          <p14:sldIdLst>
            <p14:sldId id="292"/>
          </p14:sldIdLst>
        </p14:section>
        <p14:section name="Software Management Distinctions" id="{E0616FE4-D490-4060-89A3-8462EE41D2BA}">
          <p14:sldIdLst>
            <p14:sldId id="293"/>
            <p14:sldId id="294"/>
            <p14:sldId id="295"/>
          </p14:sldIdLst>
        </p14:section>
        <p14:section name="Management Activities" id="{CF96B730-CAD4-421A-9B0A-A05DA2354FAB}">
          <p14:sldIdLst>
            <p14:sldId id="296"/>
            <p14:sldId id="291"/>
          </p14:sldIdLst>
        </p14:section>
        <p14:section name="Untitled Section" id="{36931B23-CD1A-4D7A-8AE5-1707F5E02FA4}">
          <p14:sldIdLst>
            <p14:sldId id="29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738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957738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50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4" y="4789488"/>
            <a:ext cx="5095875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6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9578976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64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4" y="4789488"/>
            <a:ext cx="5095875" cy="4538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7302" tIns="48650" rIns="97302" bIns="48650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04876" y="3007995"/>
            <a:ext cx="2447924" cy="64008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904876" y="3007995"/>
            <a:ext cx="228600" cy="64008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152525" y="3048000"/>
            <a:ext cx="2133600" cy="5730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Lecture #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0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Lecture </a:t>
            </a:r>
            <a:r>
              <a:rPr lang="en-US" dirty="0" smtClean="0"/>
              <a:t>– 7</a:t>
            </a:r>
            <a:br>
              <a:rPr lang="en-US" dirty="0" smtClean="0"/>
            </a:br>
            <a:r>
              <a:rPr lang="en-US" dirty="0" smtClean="0"/>
              <a:t>Software Project Management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400" dirty="0"/>
              <a:t>SWE 205 - Introduction to </a:t>
            </a:r>
            <a:r>
              <a:rPr lang="en-US" sz="1400" dirty="0" smtClean="0"/>
              <a:t>Software Engineering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Software </a:t>
            </a:r>
            <a:r>
              <a:rPr lang="en-US" dirty="0"/>
              <a:t>Project Management</a:t>
            </a:r>
          </a:p>
          <a:p>
            <a:r>
              <a:rPr lang="en-US" dirty="0" smtClean="0"/>
              <a:t>Software </a:t>
            </a:r>
            <a:r>
              <a:rPr lang="en-US" dirty="0"/>
              <a:t>Management distinctions</a:t>
            </a:r>
          </a:p>
          <a:p>
            <a:r>
              <a:rPr lang="en-US" dirty="0" smtClean="0"/>
              <a:t>Software </a:t>
            </a:r>
            <a:r>
              <a:rPr lang="en-US" dirty="0"/>
              <a:t>Manager’s Roles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3733800" y="4649570"/>
            <a:ext cx="4648200" cy="1878230"/>
            <a:chOff x="5203650" y="328004"/>
            <a:chExt cx="5540675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7" y="638504"/>
              <a:ext cx="4612528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400" dirty="0" smtClean="0"/>
                <a:t>Chapter 22</a:t>
              </a:r>
              <a:endParaRPr lang="en-US" sz="4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Software Project Management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Concerned with activities involved in ensuring that software is delivered</a:t>
            </a:r>
          </a:p>
          <a:p>
            <a:pPr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On time;</a:t>
            </a:r>
          </a:p>
          <a:p>
            <a:pPr lvl="1" eaLnBrk="1" hangingPunct="1"/>
            <a:r>
              <a:rPr lang="en-US" dirty="0" smtClean="0"/>
              <a:t>On schedule;</a:t>
            </a:r>
          </a:p>
          <a:p>
            <a:pPr lvl="1" eaLnBrk="1" hangingPunct="1"/>
            <a:r>
              <a:rPr lang="en-US" dirty="0" smtClean="0"/>
              <a:t>In accordance with requirements; and</a:t>
            </a:r>
          </a:p>
          <a:p>
            <a:pPr lvl="1" eaLnBrk="1" hangingPunct="1"/>
            <a:r>
              <a:rPr lang="en-US" dirty="0" smtClean="0"/>
              <a:t>Within budget</a:t>
            </a:r>
          </a:p>
          <a:p>
            <a:pPr lvl="1" eaLnBrk="1" hangingPunct="1"/>
            <a:endParaRPr lang="en-US" dirty="0" smtClean="0"/>
          </a:p>
          <a:p>
            <a:r>
              <a:rPr lang="en-US" dirty="0" smtClean="0"/>
              <a:t>Good management cannot guarantee project success</a:t>
            </a:r>
          </a:p>
          <a:p>
            <a:r>
              <a:rPr lang="en-US" dirty="0" smtClean="0"/>
              <a:t>Bad management usually result in project failure</a:t>
            </a:r>
          </a:p>
          <a:p>
            <a:endParaRPr lang="en-US" dirty="0" smtClean="0"/>
          </a:p>
        </p:txBody>
      </p:sp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ECA8DD-EFAE-456E-AF97-17155009687F}" type="slidenum">
              <a:rPr lang="en-US"/>
              <a:pPr/>
              <a:t>2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19113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6703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Management distinctions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Software </a:t>
            </a:r>
            <a:r>
              <a:rPr lang="en-US" dirty="0" smtClean="0"/>
              <a:t>product is intangible</a:t>
            </a:r>
          </a:p>
          <a:p>
            <a:pPr lvl="1"/>
            <a:r>
              <a:rPr lang="en-GB" dirty="0"/>
              <a:t>Software cannot be seen or touched. Software project managers cannot see progress by simply looking at the artefact that is being constructed. </a:t>
            </a:r>
            <a:endParaRPr lang="en-US" dirty="0" smtClean="0"/>
          </a:p>
          <a:p>
            <a:pPr lvl="1" eaLnBrk="1" hangingPunct="1"/>
            <a:r>
              <a:rPr lang="en-US" dirty="0" smtClean="0"/>
              <a:t>Manager of a civil engineering project can see the building being developed. </a:t>
            </a:r>
          </a:p>
          <a:p>
            <a:pPr lvl="1" eaLnBrk="1" hangingPunct="1"/>
            <a:r>
              <a:rPr lang="en-US" dirty="0" smtClean="0"/>
              <a:t>Behind the schedule is visible in the actual project. </a:t>
            </a:r>
            <a:r>
              <a:rPr lang="en-US" dirty="0" err="1" smtClean="0"/>
              <a:t>E.g</a:t>
            </a:r>
            <a:r>
              <a:rPr lang="en-US" dirty="0" smtClean="0"/>
              <a:t> part of building has not been build.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Software Manager relies on</a:t>
            </a:r>
          </a:p>
          <a:p>
            <a:pPr lvl="1" eaLnBrk="1" hangingPunct="1"/>
            <a:r>
              <a:rPr lang="en-US" dirty="0" smtClean="0"/>
              <a:t>Reports and reviews to monitor progress.</a:t>
            </a: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17AF6D-C5C7-419D-84A0-0347220D0913}" type="slidenum">
              <a:rPr lang="en-US"/>
              <a:pPr/>
              <a:t>3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287972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Management distinctions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Typical engineering process have fixed standards. E.g.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Building bridges, cars etc.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Software products are uniquely flexible.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Many software projects are ‘one-off’ projects.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Large </a:t>
            </a:r>
            <a:r>
              <a:rPr lang="en-GB" dirty="0"/>
              <a:t>software projects are usually different in some ways from previous projects. Even managers who have lots of previous experience may find it difficult to anticipate problems. </a:t>
            </a:r>
            <a:endParaRPr lang="en-US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830C31-45BD-417F-A2CE-CBE9EA1ACE2D}" type="slidenum">
              <a:rPr lang="en-US"/>
              <a:pPr/>
              <a:t>4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Manager’s Roles</a:t>
            </a: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843019-F39B-4AE2-8B46-94FCBCDC4F32}" type="slidenum">
              <a:rPr lang="en-US"/>
              <a:pPr/>
              <a:t>5</a:t>
            </a:fld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048000"/>
            <a:ext cx="404177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498850" y="2479675"/>
            <a:ext cx="16065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lead?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381000" y="3470275"/>
            <a:ext cx="23685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collaborate?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6597650" y="3089275"/>
            <a:ext cx="20891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organize?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762000" y="5756275"/>
            <a:ext cx="20891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motivate?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5594350" y="5832475"/>
            <a:ext cx="30924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create good ideas?</a:t>
            </a: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481647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Management Activities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Project planning and scheduling.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Personnel selection and evaluation.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Budgeting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Report </a:t>
            </a:r>
            <a:r>
              <a:rPr lang="en-US" dirty="0"/>
              <a:t>writing and presentations.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To both client and other stakeholders in the company.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Risk Management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People Management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Proposal </a:t>
            </a:r>
            <a:r>
              <a:rPr lang="en-US" dirty="0"/>
              <a:t>writing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0C77F5-EF52-413A-9BE6-16591734A1E7}" type="slidenum">
              <a:rPr lang="en-US"/>
              <a:pPr/>
              <a:t>6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57848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670300" y="0"/>
            <a:ext cx="186064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Management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Good software project management is essential if software engineering projects are to be developed on schedule and within budget.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Software management is distinct from other engineering management. 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75322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670300" y="0"/>
            <a:ext cx="186064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Management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Lecture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err="1" smtClean="0"/>
              <a:t>Ch</a:t>
            </a:r>
            <a:r>
              <a:rPr lang="en-US" sz="6000" dirty="0" smtClean="0"/>
              <a:t> 23</a:t>
            </a:r>
            <a:endParaRPr lang="en-US" sz="6000" dirty="0"/>
          </a:p>
          <a:p>
            <a:pPr marL="0" indent="0" algn="ctr">
              <a:buNone/>
            </a:pPr>
            <a:r>
              <a:rPr lang="en-US" sz="6000" dirty="0" smtClean="0"/>
              <a:t>Project Planning</a:t>
            </a:r>
            <a:endParaRPr lang="en-US" sz="6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36703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2011</TotalTime>
  <Words>372</Words>
  <Application>Microsoft Office PowerPoint</Application>
  <PresentationFormat>On-screen Show (4:3)</PresentationFormat>
  <Paragraphs>96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SWE316 2011-09-26 (with Tabs)</vt:lpstr>
      <vt:lpstr>Lecture – 7 Software Project Management  </vt:lpstr>
      <vt:lpstr>Software Project Management</vt:lpstr>
      <vt:lpstr>Software Management distinctions</vt:lpstr>
      <vt:lpstr>Software Management distinctions</vt:lpstr>
      <vt:lpstr>Software Manager’s Roles</vt:lpstr>
      <vt:lpstr>Management Activities</vt:lpstr>
      <vt:lpstr>Key Points</vt:lpstr>
      <vt:lpstr>Next Lecture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240</cp:revision>
  <dcterms:created xsi:type="dcterms:W3CDTF">2008-10-05T15:17:56Z</dcterms:created>
  <dcterms:modified xsi:type="dcterms:W3CDTF">2011-09-28T04:29:29Z</dcterms:modified>
</cp:coreProperties>
</file>